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9" r:id="rId3"/>
    <p:sldId id="263" r:id="rId4"/>
    <p:sldId id="261" r:id="rId5"/>
    <p:sldId id="264" r:id="rId6"/>
    <p:sldId id="266" r:id="rId7"/>
    <p:sldId id="265" r:id="rId8"/>
    <p:sldId id="267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3B41-D7BE-4C28-8DE3-F8DC2CBE67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258F-166A-451D-9CE6-7E9F98462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3B41-D7BE-4C28-8DE3-F8DC2CBE67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258F-166A-451D-9CE6-7E9F98462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3B41-D7BE-4C28-8DE3-F8DC2CBE67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258F-166A-451D-9CE6-7E9F98462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3B41-D7BE-4C28-8DE3-F8DC2CBE67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258F-166A-451D-9CE6-7E9F98462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3B41-D7BE-4C28-8DE3-F8DC2CBE67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258F-166A-451D-9CE6-7E9F98462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3B41-D7BE-4C28-8DE3-F8DC2CBE67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258F-166A-451D-9CE6-7E9F98462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3B41-D7BE-4C28-8DE3-F8DC2CBE67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258F-166A-451D-9CE6-7E9F98462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3B41-D7BE-4C28-8DE3-F8DC2CBE67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258F-166A-451D-9CE6-7E9F98462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3B41-D7BE-4C28-8DE3-F8DC2CBE67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258F-166A-451D-9CE6-7E9F98462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3B41-D7BE-4C28-8DE3-F8DC2CBE67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258F-166A-451D-9CE6-7E9F98462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3B41-D7BE-4C28-8DE3-F8DC2CBE67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258F-166A-451D-9CE6-7E9F98462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33B41-D7BE-4C28-8DE3-F8DC2CBE67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C258F-166A-451D-9CE6-7E9F9846203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mailto:ptkfywei@163.com" TargetMode="Externa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tags" Target="../tags/tag2.xml"/><Relationship Id="rId2" Type="http://schemas.openxmlformats.org/officeDocument/2006/relationships/image" Target="../media/image2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: 圆角 66"/>
          <p:cNvSpPr/>
          <p:nvPr/>
        </p:nvSpPr>
        <p:spPr>
          <a:xfrm>
            <a:off x="5144135" y="6153785"/>
            <a:ext cx="3115945" cy="58610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6" name="矩形: 圆角 65"/>
          <p:cNvSpPr/>
          <p:nvPr/>
        </p:nvSpPr>
        <p:spPr>
          <a:xfrm>
            <a:off x="753745" y="6119495"/>
            <a:ext cx="2020570" cy="59563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" name="矩形: 圆角 63"/>
          <p:cNvSpPr/>
          <p:nvPr/>
        </p:nvSpPr>
        <p:spPr>
          <a:xfrm>
            <a:off x="9107805" y="3223895"/>
            <a:ext cx="2035810" cy="6159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3" name="矩形: 圆角 62"/>
          <p:cNvSpPr/>
          <p:nvPr/>
        </p:nvSpPr>
        <p:spPr>
          <a:xfrm>
            <a:off x="5189220" y="3223895"/>
            <a:ext cx="1971040" cy="59563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2" name="矩形: 圆角 61"/>
          <p:cNvSpPr/>
          <p:nvPr/>
        </p:nvSpPr>
        <p:spPr>
          <a:xfrm>
            <a:off x="226020" y="3193553"/>
            <a:ext cx="2696220" cy="6443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107514" y="3193553"/>
            <a:ext cx="2014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第三步：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搜索框中检索商品</a:t>
            </a:r>
            <a:endParaRPr lang="zh-CN" altLang="en-US" sz="1600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56315" y="55275"/>
            <a:ext cx="7633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ym typeface="+mn-ea"/>
              </a:rPr>
              <a:t>高校实验室安全管理与服务平台采购（</a:t>
            </a:r>
            <a:r>
              <a:rPr lang="en-US" altLang="zh-CN" sz="2400" b="1" dirty="0">
                <a:sym typeface="+mn-ea"/>
              </a:rPr>
              <a:t>PC</a:t>
            </a:r>
            <a:r>
              <a:rPr lang="zh-CN" altLang="en-US" sz="2400" b="1" dirty="0">
                <a:sym typeface="+mn-ea"/>
              </a:rPr>
              <a:t>端，申请版）</a:t>
            </a:r>
            <a:endParaRPr lang="zh-CN" altLang="en-US" sz="2400" b="1" dirty="0"/>
          </a:p>
          <a:p>
            <a:endParaRPr lang="zh-CN" altLang="en-US" sz="2400" b="1" dirty="0"/>
          </a:p>
        </p:txBody>
      </p:sp>
      <p:sp>
        <p:nvSpPr>
          <p:cNvPr id="53" name="文本框 52"/>
          <p:cNvSpPr txBox="1"/>
          <p:nvPr/>
        </p:nvSpPr>
        <p:spPr>
          <a:xfrm>
            <a:off x="257859" y="3234750"/>
            <a:ext cx="2802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第一步：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智慧校园高校实验室安全管理与服务平台</a:t>
            </a:r>
            <a:endParaRPr lang="zh-CN" altLang="en-US" sz="1600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198043" y="3238750"/>
            <a:ext cx="2207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第二步：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点击“我要申购”进入商城首页</a:t>
            </a:r>
            <a:endParaRPr lang="zh-CN" altLang="en-US" sz="1600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01842" y="6135290"/>
            <a:ext cx="20205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步：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商品添加至购物车</a:t>
            </a:r>
            <a:endParaRPr lang="zh-CN" altLang="en-US" sz="160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198110" y="6149975"/>
            <a:ext cx="2933700" cy="5715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步：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进入购物车，选中商品，点击“去结算”</a:t>
            </a:r>
            <a:endParaRPr lang="zh-CN" altLang="en-US" sz="1600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箭头: 右 73"/>
          <p:cNvSpPr/>
          <p:nvPr/>
        </p:nvSpPr>
        <p:spPr>
          <a:xfrm>
            <a:off x="3512840" y="3303230"/>
            <a:ext cx="1063317" cy="469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箭头: 右 75"/>
          <p:cNvSpPr/>
          <p:nvPr/>
        </p:nvSpPr>
        <p:spPr>
          <a:xfrm>
            <a:off x="7453888" y="3330723"/>
            <a:ext cx="1063317" cy="469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箭头: 右 29"/>
          <p:cNvSpPr/>
          <p:nvPr/>
        </p:nvSpPr>
        <p:spPr>
          <a:xfrm>
            <a:off x="3662004" y="6153978"/>
            <a:ext cx="1063317" cy="469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019" y="576879"/>
            <a:ext cx="2942036" cy="25517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246" y="708174"/>
            <a:ext cx="3483792" cy="228917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546" y="1315697"/>
            <a:ext cx="3999651" cy="13405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62565"/>
            <a:ext cx="3916063" cy="180168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321" y="3939707"/>
            <a:ext cx="4101108" cy="2187076"/>
          </a:xfrm>
          <a:prstGeom prst="rect">
            <a:avLst/>
          </a:prstGeom>
        </p:spPr>
      </p:pic>
      <p:sp>
        <p:nvSpPr>
          <p:cNvPr id="33" name="箭头: 右 29"/>
          <p:cNvSpPr/>
          <p:nvPr/>
        </p:nvSpPr>
        <p:spPr>
          <a:xfrm>
            <a:off x="8517205" y="6149975"/>
            <a:ext cx="1063317" cy="469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: 圆角 66"/>
          <p:cNvSpPr/>
          <p:nvPr/>
        </p:nvSpPr>
        <p:spPr>
          <a:xfrm>
            <a:off x="9579041" y="6095730"/>
            <a:ext cx="2538896" cy="58610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579040" y="6110335"/>
            <a:ext cx="2933700" cy="5715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步：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补充地址经费等信息提交订单</a:t>
            </a:r>
            <a:endParaRPr lang="zh-CN" altLang="en-US" sz="1600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5993" y="4007560"/>
            <a:ext cx="3353974" cy="20405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: 圆角 66"/>
          <p:cNvSpPr/>
          <p:nvPr/>
        </p:nvSpPr>
        <p:spPr>
          <a:xfrm>
            <a:off x="5144135" y="6153785"/>
            <a:ext cx="3115945" cy="58610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6" name="矩形: 圆角 65"/>
          <p:cNvSpPr/>
          <p:nvPr/>
        </p:nvSpPr>
        <p:spPr>
          <a:xfrm>
            <a:off x="753745" y="6119495"/>
            <a:ext cx="2020570" cy="59563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" name="矩形: 圆角 63"/>
          <p:cNvSpPr/>
          <p:nvPr/>
        </p:nvSpPr>
        <p:spPr>
          <a:xfrm>
            <a:off x="9107804" y="3223895"/>
            <a:ext cx="2582843" cy="6159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3" name="矩形: 圆角 62"/>
          <p:cNvSpPr/>
          <p:nvPr/>
        </p:nvSpPr>
        <p:spPr>
          <a:xfrm>
            <a:off x="4704180" y="3223895"/>
            <a:ext cx="2456080" cy="59563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2" name="矩形: 圆角 61"/>
          <p:cNvSpPr/>
          <p:nvPr/>
        </p:nvSpPr>
        <p:spPr>
          <a:xfrm>
            <a:off x="226020" y="3193553"/>
            <a:ext cx="2850466" cy="6443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107804" y="3230075"/>
            <a:ext cx="2805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第九步：</a:t>
            </a:r>
            <a:r>
              <a:rPr lang="zh-CN" altLang="en-US" sz="160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集中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报销由学校财务助理定期处理报销工作</a:t>
            </a:r>
            <a:endParaRPr lang="zh-CN" altLang="en-US" sz="1600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56315" y="55275"/>
            <a:ext cx="7633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ym typeface="+mn-ea"/>
              </a:rPr>
              <a:t>高校实验室安全管理与服务平台采购（</a:t>
            </a:r>
            <a:r>
              <a:rPr lang="en-US" altLang="zh-CN" sz="2400" b="1" dirty="0">
                <a:sym typeface="+mn-ea"/>
              </a:rPr>
              <a:t>PC</a:t>
            </a:r>
            <a:r>
              <a:rPr lang="zh-CN" altLang="en-US" sz="2400" b="1" dirty="0">
                <a:sym typeface="+mn-ea"/>
              </a:rPr>
              <a:t>端，申请版）</a:t>
            </a:r>
            <a:endParaRPr lang="zh-CN" altLang="en-US" sz="2400" b="1" dirty="0"/>
          </a:p>
          <a:p>
            <a:endParaRPr lang="zh-CN" altLang="en-US" sz="2400" b="1" dirty="0"/>
          </a:p>
        </p:txBody>
      </p:sp>
      <p:sp>
        <p:nvSpPr>
          <p:cNvPr id="53" name="文本框 52"/>
          <p:cNvSpPr txBox="1"/>
          <p:nvPr/>
        </p:nvSpPr>
        <p:spPr>
          <a:xfrm>
            <a:off x="155725" y="3253165"/>
            <a:ext cx="31646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第七步：点击“订单管理”“申购订单”查看订单进度</a:t>
            </a:r>
            <a:endParaRPr lang="zh-CN" altLang="en-US" sz="1600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613581" y="3273140"/>
            <a:ext cx="2637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第八步：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收到货点击“验货订单”“明细”“验货入库”</a:t>
            </a:r>
            <a:endParaRPr lang="zh-CN" altLang="en-US" sz="1600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01842" y="6135290"/>
            <a:ext cx="20205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</a:t>
            </a:r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步：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根据实时使用情况进行出库</a:t>
            </a:r>
            <a:endParaRPr lang="zh-CN" altLang="en-US" sz="160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076202" y="6149975"/>
            <a:ext cx="3307222" cy="5715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十一</a:t>
            </a:r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步：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“库存管理”“出库”“填写出库量”“见证人”确定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600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箭头: 右 73"/>
          <p:cNvSpPr/>
          <p:nvPr/>
        </p:nvSpPr>
        <p:spPr>
          <a:xfrm>
            <a:off x="3512840" y="3303230"/>
            <a:ext cx="1063317" cy="469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箭头: 右 75"/>
          <p:cNvSpPr/>
          <p:nvPr/>
        </p:nvSpPr>
        <p:spPr>
          <a:xfrm>
            <a:off x="7453888" y="3330723"/>
            <a:ext cx="1063317" cy="469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箭头: 右 29"/>
          <p:cNvSpPr/>
          <p:nvPr/>
        </p:nvSpPr>
        <p:spPr>
          <a:xfrm>
            <a:off x="3662004" y="6153978"/>
            <a:ext cx="1063317" cy="469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37" y="872027"/>
            <a:ext cx="4221560" cy="19589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401" y="1112822"/>
            <a:ext cx="4247038" cy="18352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789" y="4093041"/>
            <a:ext cx="4222770" cy="19758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581" y="4062147"/>
            <a:ext cx="4274867" cy="20302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: 圆角 65"/>
          <p:cNvSpPr/>
          <p:nvPr/>
        </p:nvSpPr>
        <p:spPr>
          <a:xfrm>
            <a:off x="502920" y="6179820"/>
            <a:ext cx="4309745" cy="574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3" name="矩形: 圆角 62"/>
          <p:cNvSpPr/>
          <p:nvPr/>
        </p:nvSpPr>
        <p:spPr>
          <a:xfrm>
            <a:off x="4142783" y="3272670"/>
            <a:ext cx="4370705" cy="55499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2" name="矩形: 圆角 61"/>
          <p:cNvSpPr/>
          <p:nvPr/>
        </p:nvSpPr>
        <p:spPr>
          <a:xfrm>
            <a:off x="245437" y="3227650"/>
            <a:ext cx="2350589" cy="51566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83319" y="109417"/>
            <a:ext cx="9172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ym typeface="+mn-ea"/>
              </a:rPr>
              <a:t>高校实验室安全管理与服务平台课题负责人操作（</a:t>
            </a:r>
            <a:r>
              <a:rPr lang="en-US" altLang="zh-CN" sz="2400" b="1" dirty="0">
                <a:sym typeface="+mn-ea"/>
              </a:rPr>
              <a:t>PC</a:t>
            </a:r>
            <a:r>
              <a:rPr lang="zh-CN" altLang="en-US" sz="2400" b="1" dirty="0">
                <a:sym typeface="+mn-ea"/>
              </a:rPr>
              <a:t>端，审批版）</a:t>
            </a:r>
            <a:endParaRPr lang="zh-CN" altLang="en-US" sz="2400" b="1" dirty="0"/>
          </a:p>
          <a:p>
            <a:pPr algn="l"/>
            <a:endParaRPr lang="zh-CN" altLang="en-US" sz="2400" b="1" dirty="0"/>
          </a:p>
          <a:p>
            <a:endParaRPr lang="zh-CN" altLang="en-US" sz="2400" b="1" dirty="0"/>
          </a:p>
        </p:txBody>
      </p:sp>
      <p:sp>
        <p:nvSpPr>
          <p:cNvPr id="53" name="文本框 52"/>
          <p:cNvSpPr txBox="1"/>
          <p:nvPr/>
        </p:nvSpPr>
        <p:spPr>
          <a:xfrm>
            <a:off x="245438" y="3231515"/>
            <a:ext cx="2501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智慧校园高校实验室安全管理与服务平台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175169" y="3263951"/>
            <a:ext cx="43059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第二步：</a:t>
            </a:r>
            <a:r>
              <a:rPr lang="zh-CN" altLang="en-US" sz="160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课题组负责人点击“审批管理”“申购审批”“通过”或“拒绝”</a:t>
            </a:r>
            <a:endParaRPr lang="zh-CN" altLang="en-US" sz="160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62610" y="6193790"/>
            <a:ext cx="42500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课题负责人可查看本组订单、库存、成员等信息</a:t>
            </a:r>
            <a:endParaRPr lang="zh-CN" altLang="en-US" sz="160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箭头: 右 73"/>
          <p:cNvSpPr/>
          <p:nvPr/>
        </p:nvSpPr>
        <p:spPr>
          <a:xfrm>
            <a:off x="2928698" y="3263951"/>
            <a:ext cx="1063317" cy="469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: 圆角 27"/>
          <p:cNvSpPr/>
          <p:nvPr/>
        </p:nvSpPr>
        <p:spPr>
          <a:xfrm>
            <a:off x="6209779" y="6197523"/>
            <a:ext cx="3884131" cy="59753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47638" y="6250352"/>
            <a:ext cx="37200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课题负责人在 “信息维护”“实验室信息管理”可“添加用户”或冻结用户</a:t>
            </a:r>
            <a:endParaRPr lang="zh-CN" altLang="en-US" sz="160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437" y="625241"/>
            <a:ext cx="2942036" cy="25517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676" y="867402"/>
            <a:ext cx="4866209" cy="2123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8" y="3855540"/>
            <a:ext cx="4806712" cy="21720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393" y="4243526"/>
            <a:ext cx="4391279" cy="17841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: 圆角 65"/>
          <p:cNvSpPr/>
          <p:nvPr/>
        </p:nvSpPr>
        <p:spPr>
          <a:xfrm>
            <a:off x="502920" y="6179820"/>
            <a:ext cx="4309745" cy="574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3" name="矩形: 圆角 62"/>
          <p:cNvSpPr/>
          <p:nvPr/>
        </p:nvSpPr>
        <p:spPr>
          <a:xfrm>
            <a:off x="4142783" y="3272670"/>
            <a:ext cx="4370705" cy="55499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2" name="矩形: 圆角 61"/>
          <p:cNvSpPr/>
          <p:nvPr/>
        </p:nvSpPr>
        <p:spPr>
          <a:xfrm>
            <a:off x="245437" y="3227650"/>
            <a:ext cx="2350589" cy="51566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83319" y="109417"/>
            <a:ext cx="9172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ym typeface="+mn-ea"/>
              </a:rPr>
              <a:t>高校实验室安全管理与服务平台学院负责人操作（</a:t>
            </a:r>
            <a:r>
              <a:rPr lang="en-US" altLang="zh-CN" sz="2400" b="1" dirty="0">
                <a:sym typeface="+mn-ea"/>
              </a:rPr>
              <a:t>PC</a:t>
            </a:r>
            <a:r>
              <a:rPr lang="zh-CN" altLang="en-US" sz="2400" b="1" dirty="0">
                <a:sym typeface="+mn-ea"/>
              </a:rPr>
              <a:t>端，审批版）</a:t>
            </a:r>
            <a:endParaRPr lang="zh-CN" altLang="en-US" sz="2400" b="1" dirty="0"/>
          </a:p>
          <a:p>
            <a:pPr algn="l"/>
            <a:endParaRPr lang="zh-CN" altLang="en-US" sz="2400" b="1" dirty="0"/>
          </a:p>
          <a:p>
            <a:endParaRPr lang="zh-CN" altLang="en-US" sz="2400" b="1" dirty="0"/>
          </a:p>
        </p:txBody>
      </p:sp>
      <p:sp>
        <p:nvSpPr>
          <p:cNvPr id="53" name="文本框 52"/>
          <p:cNvSpPr txBox="1"/>
          <p:nvPr/>
        </p:nvSpPr>
        <p:spPr>
          <a:xfrm>
            <a:off x="245438" y="3231515"/>
            <a:ext cx="2501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智慧校园高校实验室安全管理与服务平台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175169" y="3263951"/>
            <a:ext cx="43059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第二步：</a:t>
            </a:r>
            <a:r>
              <a:rPr lang="zh-CN" altLang="en-US" sz="160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学院负责人点击“审批管理”“院级审批”“通过”或“拒绝”</a:t>
            </a:r>
            <a:endParaRPr lang="zh-CN" altLang="en-US" sz="160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62610" y="6193790"/>
            <a:ext cx="42500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学院负责人可查看本学院订单、库存、成员等信息</a:t>
            </a:r>
            <a:endParaRPr lang="zh-CN" altLang="en-US" sz="160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箭头: 右 73"/>
          <p:cNvSpPr/>
          <p:nvPr/>
        </p:nvSpPr>
        <p:spPr>
          <a:xfrm>
            <a:off x="2928698" y="3263951"/>
            <a:ext cx="1063317" cy="469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: 圆角 27"/>
          <p:cNvSpPr/>
          <p:nvPr/>
        </p:nvSpPr>
        <p:spPr>
          <a:xfrm>
            <a:off x="6209779" y="6197523"/>
            <a:ext cx="3884131" cy="59753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47638" y="6250352"/>
            <a:ext cx="37200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学院负责人在 “信息维护”“实验室信息管理”可“添加用户”或冻结用户</a:t>
            </a:r>
            <a:endParaRPr lang="zh-CN" altLang="en-US" sz="160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437" y="625241"/>
            <a:ext cx="2942036" cy="25517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38" y="3855540"/>
            <a:ext cx="4806712" cy="21720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245" y="709581"/>
            <a:ext cx="6029427" cy="24488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010" y="3925728"/>
            <a:ext cx="5382188" cy="22158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: 圆角 66"/>
          <p:cNvSpPr/>
          <p:nvPr/>
        </p:nvSpPr>
        <p:spPr>
          <a:xfrm>
            <a:off x="5144135" y="6153785"/>
            <a:ext cx="3115945" cy="58610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6" name="矩形: 圆角 65"/>
          <p:cNvSpPr/>
          <p:nvPr/>
        </p:nvSpPr>
        <p:spPr>
          <a:xfrm>
            <a:off x="753745" y="6119494"/>
            <a:ext cx="2068650" cy="93933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" name="矩形: 圆角 63"/>
          <p:cNvSpPr/>
          <p:nvPr/>
        </p:nvSpPr>
        <p:spPr>
          <a:xfrm>
            <a:off x="9107805" y="3223895"/>
            <a:ext cx="2035810" cy="6159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3" name="矩形: 圆角 62"/>
          <p:cNvSpPr/>
          <p:nvPr/>
        </p:nvSpPr>
        <p:spPr>
          <a:xfrm>
            <a:off x="5189220" y="3223895"/>
            <a:ext cx="1971040" cy="59563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2" name="矩形: 圆角 61"/>
          <p:cNvSpPr/>
          <p:nvPr/>
        </p:nvSpPr>
        <p:spPr>
          <a:xfrm>
            <a:off x="226020" y="3193553"/>
            <a:ext cx="2696220" cy="6443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107514" y="3193553"/>
            <a:ext cx="2014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第三步：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根据显示内容提报线下自购单</a:t>
            </a:r>
            <a:endParaRPr lang="zh-CN" altLang="en-US" sz="1600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56315" y="55275"/>
            <a:ext cx="7633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ym typeface="+mn-ea"/>
              </a:rPr>
              <a:t>高校实验室安全管理与服务线下自购（</a:t>
            </a:r>
            <a:r>
              <a:rPr lang="en-US" altLang="zh-CN" sz="2400" b="1" dirty="0">
                <a:sym typeface="+mn-ea"/>
              </a:rPr>
              <a:t>PC</a:t>
            </a:r>
            <a:r>
              <a:rPr lang="zh-CN" altLang="en-US" sz="2400" b="1" dirty="0">
                <a:sym typeface="+mn-ea"/>
              </a:rPr>
              <a:t>端，申请版）</a:t>
            </a:r>
            <a:endParaRPr lang="zh-CN" altLang="en-US" sz="2400" b="1" dirty="0"/>
          </a:p>
          <a:p>
            <a:endParaRPr lang="zh-CN" altLang="en-US" sz="2400" b="1" dirty="0"/>
          </a:p>
        </p:txBody>
      </p:sp>
      <p:sp>
        <p:nvSpPr>
          <p:cNvPr id="53" name="文本框 52"/>
          <p:cNvSpPr txBox="1"/>
          <p:nvPr/>
        </p:nvSpPr>
        <p:spPr>
          <a:xfrm>
            <a:off x="257859" y="3234750"/>
            <a:ext cx="2802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第一步：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智慧校园高校实验室安全管理与服务平台</a:t>
            </a:r>
            <a:endParaRPr lang="zh-CN" altLang="en-US" sz="1600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198043" y="3238750"/>
            <a:ext cx="2207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第二步：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点击“申购管理”“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线下自购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600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84706" y="6048158"/>
            <a:ext cx="20205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步：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“线下自购单”“全部订单” “详情”“入库”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198110" y="6149975"/>
            <a:ext cx="2933700" cy="5715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步：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“打印报销单”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发票到财务报销</a:t>
            </a:r>
            <a:endParaRPr lang="zh-CN" altLang="en-US" sz="1600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箭头: 右 73"/>
          <p:cNvSpPr/>
          <p:nvPr/>
        </p:nvSpPr>
        <p:spPr>
          <a:xfrm>
            <a:off x="3512840" y="3303230"/>
            <a:ext cx="1063317" cy="469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箭头: 右 75"/>
          <p:cNvSpPr/>
          <p:nvPr/>
        </p:nvSpPr>
        <p:spPr>
          <a:xfrm>
            <a:off x="7453888" y="3330723"/>
            <a:ext cx="1063317" cy="469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箭头: 右 29"/>
          <p:cNvSpPr/>
          <p:nvPr/>
        </p:nvSpPr>
        <p:spPr>
          <a:xfrm>
            <a:off x="3662004" y="6153978"/>
            <a:ext cx="1063317" cy="469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019" y="576879"/>
            <a:ext cx="2942036" cy="2551766"/>
          </a:xfrm>
          <a:prstGeom prst="rect">
            <a:avLst/>
          </a:prstGeom>
        </p:spPr>
      </p:pic>
      <p:sp>
        <p:nvSpPr>
          <p:cNvPr id="33" name="箭头: 右 29"/>
          <p:cNvSpPr/>
          <p:nvPr/>
        </p:nvSpPr>
        <p:spPr>
          <a:xfrm>
            <a:off x="8517205" y="6149975"/>
            <a:ext cx="1063317" cy="469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: 圆角 66"/>
          <p:cNvSpPr/>
          <p:nvPr/>
        </p:nvSpPr>
        <p:spPr>
          <a:xfrm>
            <a:off x="9579041" y="6095730"/>
            <a:ext cx="2538896" cy="58610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579040" y="6110335"/>
            <a:ext cx="2933700" cy="5715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步：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若提示商家已入驻平台，联系平台客服处理相应问题</a:t>
            </a:r>
            <a:endParaRPr lang="zh-CN" altLang="en-US" sz="1600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376" y="732009"/>
            <a:ext cx="7721910" cy="20429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1" y="3925098"/>
            <a:ext cx="4619050" cy="21699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921" y="3928491"/>
            <a:ext cx="4724602" cy="22195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: 圆角 62"/>
          <p:cNvSpPr/>
          <p:nvPr/>
        </p:nvSpPr>
        <p:spPr>
          <a:xfrm>
            <a:off x="3992015" y="4402956"/>
            <a:ext cx="4459776" cy="23140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2" name="矩形: 圆角 61"/>
          <p:cNvSpPr/>
          <p:nvPr/>
        </p:nvSpPr>
        <p:spPr>
          <a:xfrm>
            <a:off x="245437" y="3227650"/>
            <a:ext cx="2350589" cy="51566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83319" y="109417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ym typeface="+mn-ea"/>
              </a:rPr>
              <a:t>高校实验室安全管理与服务平台小程序移动端</a:t>
            </a:r>
            <a:endParaRPr lang="zh-CN" altLang="en-US" sz="2400" b="1" dirty="0"/>
          </a:p>
          <a:p>
            <a:endParaRPr lang="zh-CN" altLang="en-US" sz="2400" b="1" dirty="0"/>
          </a:p>
        </p:txBody>
      </p:sp>
      <p:sp>
        <p:nvSpPr>
          <p:cNvPr id="53" name="文本框 52"/>
          <p:cNvSpPr txBox="1"/>
          <p:nvPr/>
        </p:nvSpPr>
        <p:spPr>
          <a:xfrm>
            <a:off x="245438" y="3231515"/>
            <a:ext cx="2501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微信扫描二维码输入账号密码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043297" y="4500375"/>
            <a:ext cx="4305935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第二步：</a:t>
            </a:r>
            <a:r>
              <a:rPr lang="zh-CN" altLang="en-US" sz="160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小程序</a:t>
            </a:r>
            <a:r>
              <a:rPr lang="zh-CN" altLang="en-US" sz="1600" dirty="0"/>
              <a:t>可实现采购下单、订单审批、报销审批。数据信息与电脑端同步。</a:t>
            </a:r>
            <a:endParaRPr lang="zh-CN" altLang="en-US" sz="1600" dirty="0"/>
          </a:p>
          <a:p>
            <a:r>
              <a:rPr lang="zh-CN" altLang="en-US" sz="1600" dirty="0"/>
              <a:t>扫码验货功能。（扫描供货商打印出的发货单二维码可实现验货入库功能，数据同电脑端同步）</a:t>
            </a:r>
            <a:endParaRPr lang="zh-CN" altLang="en-US" sz="1600" dirty="0"/>
          </a:p>
          <a:p>
            <a:r>
              <a:rPr lang="zh-CN" altLang="en-US" sz="1600" dirty="0"/>
              <a:t>扫码出库功能。（扫描管控、危化品的标签二维码可实现出库功能）</a:t>
            </a:r>
            <a:endParaRPr lang="zh-CN" altLang="en-US" sz="1600" dirty="0"/>
          </a:p>
          <a:p>
            <a:r>
              <a:rPr lang="zh-CN" altLang="en-US" sz="1600" dirty="0"/>
              <a:t>危废提交功能。（可实现危废的录入）</a:t>
            </a:r>
            <a:endParaRPr lang="zh-CN" altLang="en-US" sz="1600" b="1" dirty="0"/>
          </a:p>
          <a:p>
            <a:endParaRPr lang="zh-CN" altLang="en-US" sz="160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箭头: 右 73"/>
          <p:cNvSpPr/>
          <p:nvPr/>
        </p:nvSpPr>
        <p:spPr>
          <a:xfrm>
            <a:off x="2928698" y="3263951"/>
            <a:ext cx="1063317" cy="469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249" y="485368"/>
            <a:ext cx="2686449" cy="27030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412" y="657225"/>
            <a:ext cx="1533659" cy="3343032"/>
          </a:xfrm>
          <a:prstGeom prst="rect">
            <a:avLst/>
          </a:prstGeom>
        </p:spPr>
      </p:pic>
      <p:sp>
        <p:nvSpPr>
          <p:cNvPr id="4" name="矩形: 圆角 62"/>
          <p:cNvSpPr/>
          <p:nvPr/>
        </p:nvSpPr>
        <p:spPr>
          <a:xfrm>
            <a:off x="7486786" y="940414"/>
            <a:ext cx="4459776" cy="29373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177165">
              <a:spcBef>
                <a:spcPts val="1055"/>
              </a:spcBef>
              <a:spcAft>
                <a:spcPts val="0"/>
              </a:spcAft>
              <a:tabLst>
                <a:tab pos="1016000" algn="l"/>
              </a:tabLst>
            </a:pPr>
            <a:r>
              <a:rPr lang="zh-CN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咨询方式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58140"/>
            <a:r>
              <a:rPr lang="zh-CN" altLang="zh-CN" sz="1600" dirty="0">
                <a:solidFill>
                  <a:schemeClr val="tx1"/>
                </a:solidFill>
              </a:rPr>
              <a:t>一、线下联系方式</a:t>
            </a:r>
            <a:endParaRPr lang="zh-CN" altLang="zh-CN" sz="1600" dirty="0">
              <a:solidFill>
                <a:schemeClr val="tx1"/>
              </a:solidFill>
            </a:endParaRPr>
          </a:p>
          <a:p>
            <a:pPr indent="358140"/>
            <a:r>
              <a:rPr lang="zh-CN" altLang="zh-CN" sz="1600" dirty="0">
                <a:solidFill>
                  <a:schemeClr val="tx1"/>
                </a:solidFill>
              </a:rPr>
              <a:t>技术服务电话：</a:t>
            </a:r>
            <a:r>
              <a:rPr lang="en-US" altLang="zh-CN" sz="1600" dirty="0">
                <a:solidFill>
                  <a:schemeClr val="tx1"/>
                </a:solidFill>
              </a:rPr>
              <a:t>18253208912</a:t>
            </a:r>
            <a:endParaRPr lang="zh-CN" altLang="zh-CN" sz="1600" dirty="0">
              <a:solidFill>
                <a:schemeClr val="tx1"/>
              </a:solidFill>
            </a:endParaRPr>
          </a:p>
          <a:p>
            <a:pPr indent="358140"/>
            <a:r>
              <a:rPr lang="zh-CN" altLang="zh-CN" sz="1600" dirty="0">
                <a:solidFill>
                  <a:schemeClr val="tx1"/>
                </a:solidFill>
              </a:rPr>
              <a:t>技术服务微信：</a:t>
            </a:r>
            <a:r>
              <a:rPr lang="en-US" altLang="zh-CN" sz="1600" dirty="0">
                <a:solidFill>
                  <a:schemeClr val="tx1"/>
                </a:solidFill>
              </a:rPr>
              <a:t>18253208912</a:t>
            </a:r>
            <a:endParaRPr lang="zh-CN" altLang="zh-CN" sz="1600" dirty="0">
              <a:solidFill>
                <a:schemeClr val="tx1"/>
              </a:solidFill>
            </a:endParaRPr>
          </a:p>
          <a:p>
            <a:pPr indent="358140"/>
            <a:r>
              <a:rPr lang="zh-CN" altLang="zh-CN" sz="1600" dirty="0">
                <a:solidFill>
                  <a:schemeClr val="tx1"/>
                </a:solidFill>
              </a:rPr>
              <a:t>技术服务</a:t>
            </a:r>
            <a:r>
              <a:rPr lang="en-US" altLang="zh-CN" sz="1600" dirty="0">
                <a:solidFill>
                  <a:schemeClr val="tx1"/>
                </a:solidFill>
              </a:rPr>
              <a:t> Q Q:  3291441186</a:t>
            </a:r>
            <a:endParaRPr lang="zh-CN" altLang="zh-CN" sz="1600" dirty="0">
              <a:solidFill>
                <a:schemeClr val="tx1"/>
              </a:solidFill>
            </a:endParaRPr>
          </a:p>
          <a:p>
            <a:pPr indent="358140"/>
            <a:r>
              <a:rPr lang="zh-CN" altLang="zh-CN" sz="1600" dirty="0">
                <a:solidFill>
                  <a:schemeClr val="tx1"/>
                </a:solidFill>
              </a:rPr>
              <a:t>技术服务邮箱：</a:t>
            </a:r>
            <a:r>
              <a:rPr lang="en-US" altLang="zh-CN" sz="1600" dirty="0">
                <a:solidFill>
                  <a:schemeClr val="tx1"/>
                </a:solidFill>
                <a:hlinkClick r:id="rId3"/>
              </a:rPr>
              <a:t>ptkfywei@163.com</a:t>
            </a:r>
            <a:endParaRPr lang="zh-CN" altLang="zh-CN" sz="1600" dirty="0">
              <a:solidFill>
                <a:schemeClr val="tx1"/>
              </a:solidFill>
            </a:endParaRPr>
          </a:p>
          <a:p>
            <a:pPr indent="358140"/>
            <a:r>
              <a:rPr lang="zh-CN" altLang="zh-CN" sz="1600" dirty="0">
                <a:solidFill>
                  <a:schemeClr val="tx1"/>
                </a:solidFill>
              </a:rPr>
              <a:t>二、微信公众号</a:t>
            </a:r>
            <a:endParaRPr lang="zh-CN" altLang="zh-CN" sz="1600" dirty="0">
              <a:solidFill>
                <a:schemeClr val="tx1"/>
              </a:solidFill>
            </a:endParaRPr>
          </a:p>
          <a:p>
            <a:r>
              <a:rPr lang="zh-CN" altLang="zh-CN" sz="1600" dirty="0">
                <a:solidFill>
                  <a:schemeClr val="tx1"/>
                </a:solidFill>
              </a:rPr>
              <a:t>您可以搜索并关注微信公众号【实验室安全管理与服务平台】</a:t>
            </a:r>
            <a:r>
              <a:rPr lang="en-US" altLang="zh-CN" sz="1600" dirty="0">
                <a:solidFill>
                  <a:schemeClr val="tx1"/>
                </a:solidFill>
              </a:rPr>
              <a:t>,</a:t>
            </a:r>
            <a:r>
              <a:rPr lang="zh-CN" altLang="zh-CN" sz="1600" dirty="0">
                <a:solidFill>
                  <a:schemeClr val="tx1"/>
                </a:solidFill>
              </a:rPr>
              <a:t>会为您提供微信线上咨询。</a:t>
            </a:r>
            <a:endParaRPr lang="zh-CN" altLang="zh-CN" sz="1600" dirty="0">
              <a:solidFill>
                <a:schemeClr val="tx1"/>
              </a:solidFill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95871" y="396030"/>
            <a:ext cx="6710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ym typeface="+mn-ea"/>
              </a:rPr>
              <a:t>高校实验室安全管理商家入驻（</a:t>
            </a:r>
            <a:r>
              <a:rPr lang="en-US" altLang="zh-CN" sz="2400" b="1" dirty="0">
                <a:sym typeface="+mn-ea"/>
              </a:rPr>
              <a:t>PC</a:t>
            </a:r>
            <a:r>
              <a:rPr lang="zh-CN" altLang="en-US" sz="2400" b="1" dirty="0">
                <a:sym typeface="+mn-ea"/>
              </a:rPr>
              <a:t>端，申请版）</a:t>
            </a:r>
            <a:endParaRPr lang="zh-CN" altLang="en-US" sz="2400" b="1" dirty="0"/>
          </a:p>
          <a:p>
            <a:endParaRPr lang="zh-CN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424441" y="898677"/>
            <a:ext cx="94374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平台供应商入驻流程：</a:t>
            </a:r>
            <a:endParaRPr lang="en-US" altLang="zh-CN" b="1" dirty="0"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>
              <a:defRPr/>
            </a:pP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     老师们可推荐熟悉的供应商加入平台，供应商需依据销售资质进行销售。</a:t>
            </a:r>
            <a:endParaRPr lang="en-US" altLang="zh-CN" b="1" dirty="0"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     </a:t>
            </a: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可以通过平台的常用公司收藏经常使用的商品和经常联系的供货商，方便老师采购。</a:t>
            </a:r>
            <a:endParaRPr lang="en-US" altLang="zh-CN" b="1" dirty="0"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>
              <a:defRPr/>
            </a:pP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     通过平台电商化的服务模式，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打破信息壁垒，货比三家</a:t>
            </a: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，采购到更加物美价廉的科研</a:t>
            </a:r>
            <a:endParaRPr lang="en-US" altLang="zh-CN" b="1" dirty="0"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     </a:t>
            </a: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物资，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节省科研经费的支出</a:t>
            </a: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en-US" altLang="zh-CN" b="1" dirty="0"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>
              <a:defRPr/>
            </a:pP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供货商如何注册账号：未在平台注册的供货商可以让供货商自行去网站注册。平台供货商注册网址</a:t>
            </a: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https://mall.sdzsscnet.com/supplier/register     </a:t>
            </a: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也可以让供货商直接联系平台供货商客服咨询相关问题，徐工：</a:t>
            </a: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15689969708</a:t>
            </a: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b="1" dirty="0"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043" y="2880995"/>
            <a:ext cx="3475990" cy="3977005"/>
          </a:xfrm>
          <a:prstGeom prst="rect">
            <a:avLst/>
          </a:prstGeom>
          <a:noFill/>
          <a:ln w="12700">
            <a:solidFill>
              <a:srgbClr val="2A6B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3503" y="5632598"/>
            <a:ext cx="5873479" cy="12254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419" y="3200783"/>
            <a:ext cx="6619875" cy="24193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PP_MARK_KEY" val="7c4e8164-2fab-438c-a63a-7207a02e0a24"/>
  <p:tag name="COMMONDATA" val="eyJoZGlkIjoiMDNjZjQzZDllMGZiMTM2ODIwOGIyNDZiYWU2NWFlZTc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1314</Words>
  <Application>WPS 演示</Application>
  <PresentationFormat>宽屏</PresentationFormat>
  <Paragraphs>99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黑体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勇赫 吕</dc:creator>
  <cp:lastModifiedBy>Administrator</cp:lastModifiedBy>
  <cp:revision>37</cp:revision>
  <dcterms:created xsi:type="dcterms:W3CDTF">2023-08-19T00:28:00Z</dcterms:created>
  <dcterms:modified xsi:type="dcterms:W3CDTF">2024-06-13T07:57:31Z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2FAEE37C1E7D4ED49FE4DE174DEB7747_13</vt:lpwstr>
  </property>
  <property fmtid="{D5CDD505-2E9C-101B-9397-08002B2CF9AE}" pid="3" name="KSOProductBuildVer">
    <vt:lpwstr>2052-12.1.0.16929</vt:lpwstr>
  </property>
</Properties>
</file>